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0" r:id="rId6"/>
    <p:sldId id="272" r:id="rId7"/>
    <p:sldId id="273" r:id="rId8"/>
    <p:sldId id="271" r:id="rId9"/>
    <p:sldId id="265" r:id="rId10"/>
    <p:sldId id="274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531914893617044E-2"/>
                  <c:y val="-9.3896713615023528E-3"/>
                </c:manualLayout>
              </c:layout>
              <c:spPr/>
              <c:txPr>
                <a:bodyPr/>
                <a:lstStyle/>
                <a:p>
                  <a:pPr>
                    <a:defRPr lang="lt-LT"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56-4AAD-8487-5E211A478928}"/>
                </c:ext>
              </c:extLst>
            </c:dLbl>
            <c:dLbl>
              <c:idx val="1"/>
              <c:layout>
                <c:manualLayout>
                  <c:x val="2.8368794326241127E-2"/>
                  <c:y val="-1.4084507042253521E-2"/>
                </c:manualLayout>
              </c:layout>
              <c:spPr/>
              <c:txPr>
                <a:bodyPr/>
                <a:lstStyle/>
                <a:p>
                  <a:pPr>
                    <a:defRPr lang="lt-LT"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56-4AAD-8487-5E211A478928}"/>
                </c:ext>
              </c:extLst>
            </c:dLbl>
            <c:dLbl>
              <c:idx val="2"/>
              <c:layout>
                <c:manualLayout>
                  <c:x val="3.1205673758865279E-2"/>
                  <c:y val="-1.8779342723004692E-2"/>
                </c:manualLayout>
              </c:layout>
              <c:spPr/>
              <c:txPr>
                <a:bodyPr/>
                <a:lstStyle/>
                <a:p>
                  <a:pPr>
                    <a:defRPr lang="lt-LT"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56-4AAD-8487-5E211A478928}"/>
                </c:ext>
              </c:extLst>
            </c:dLbl>
            <c:dLbl>
              <c:idx val="3"/>
              <c:layout>
                <c:manualLayout>
                  <c:x val="3.4042553191489362E-2"/>
                  <c:y val="-1.4084507042253508E-2"/>
                </c:manualLayout>
              </c:layout>
              <c:spPr/>
              <c:txPr>
                <a:bodyPr/>
                <a:lstStyle/>
                <a:p>
                  <a:pPr>
                    <a:defRPr lang="lt-LT"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56-4AAD-8487-5E211A4789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lt-LT"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Priešmokykliniai</c:v>
                </c:pt>
                <c:pt idx="1">
                  <c:v>Darželis</c:v>
                </c:pt>
                <c:pt idx="2">
                  <c:v>Lopšelis</c:v>
                </c:pt>
                <c:pt idx="3">
                  <c:v>Bendras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3.6</c:v>
                </c:pt>
                <c:pt idx="1">
                  <c:v>5.3</c:v>
                </c:pt>
                <c:pt idx="2">
                  <c:v>8.1</c:v>
                </c:pt>
                <c:pt idx="3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56-4AAD-8487-5E211A4789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73639936"/>
        <c:axId val="131272704"/>
        <c:axId val="0"/>
      </c:bar3DChart>
      <c:catAx>
        <c:axId val="1736399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lt-LT" sz="1400" b="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1272704"/>
        <c:crosses val="autoZero"/>
        <c:auto val="1"/>
        <c:lblAlgn val="ctr"/>
        <c:lblOffset val="100"/>
        <c:noMultiLvlLbl val="0"/>
      </c:catAx>
      <c:valAx>
        <c:axId val="131272704"/>
        <c:scaling>
          <c:orientation val="minMax"/>
          <c:min val="0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lt-LT" sz="14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73639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33E-2"/>
                  <c:y val="-1.1904761904761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03-4076-A57F-D9652461EA82}"/>
                </c:ext>
              </c:extLst>
            </c:dLbl>
            <c:dLbl>
              <c:idx val="1"/>
              <c:layout>
                <c:manualLayout>
                  <c:x val="2.3148148148148147E-2"/>
                  <c:y val="-1.190476190476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03-4076-A57F-D9652461EA82}"/>
                </c:ext>
              </c:extLst>
            </c:dLbl>
            <c:dLbl>
              <c:idx val="2"/>
              <c:layout>
                <c:manualLayout>
                  <c:x val="2.5462962962962979E-2"/>
                  <c:y val="-1.1904761904761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03-4076-A57F-D9652461EA82}"/>
                </c:ext>
              </c:extLst>
            </c:dLbl>
            <c:dLbl>
              <c:idx val="3"/>
              <c:layout>
                <c:manualLayout>
                  <c:x val="2.5462962962962979E-2"/>
                  <c:y val="-1.9841269841269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03-4076-A57F-D9652461E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lt-LT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Priešmokykliniai</c:v>
                </c:pt>
                <c:pt idx="1">
                  <c:v>Darželis</c:v>
                </c:pt>
                <c:pt idx="2">
                  <c:v>Lopšelis</c:v>
                </c:pt>
                <c:pt idx="3">
                  <c:v>Bendras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39.5</c:v>
                </c:pt>
                <c:pt idx="1">
                  <c:v>62.8</c:v>
                </c:pt>
                <c:pt idx="2">
                  <c:v>106.1</c:v>
                </c:pt>
                <c:pt idx="3">
                  <c:v>69.3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03-4076-A57F-D9652461EA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1331584"/>
        <c:axId val="131333120"/>
        <c:axId val="0"/>
      </c:bar3DChart>
      <c:catAx>
        <c:axId val="1313315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lt-LT" sz="14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1333120"/>
        <c:crosses val="autoZero"/>
        <c:auto val="1"/>
        <c:lblAlgn val="ctr"/>
        <c:lblOffset val="100"/>
        <c:noMultiLvlLbl val="0"/>
      </c:catAx>
      <c:valAx>
        <c:axId val="13133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lt-LT" sz="14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1331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612251361141863"/>
          <c:y val="3.1884057971014519E-2"/>
          <c:w val="0.59743120539684558"/>
          <c:h val="0.8900869565217390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Column4</c:v>
                </c:pt>
              </c:strCache>
            </c:strRef>
          </c:tx>
          <c:invertIfNegative val="0"/>
          <c:dLbls>
            <c:dLbl>
              <c:idx val="15"/>
              <c:layout>
                <c:manualLayout>
                  <c:x val="-2.1136546179262457E-4"/>
                  <c:y val="3.699032717507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43-42DE-A3B8-C1006EC69F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lt-LT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Traumos, apsinuodijimai ir kt.</c:v>
                </c:pt>
                <c:pt idx="1">
                  <c:v>Infekcinės ir parazitinės ligos</c:v>
                </c:pt>
                <c:pt idx="2">
                  <c:v>Piktybiniai navikai</c:v>
                </c:pt>
                <c:pt idx="3">
                  <c:v>Psichikos ir elgesio sutrikimai</c:v>
                </c:pt>
                <c:pt idx="4">
                  <c:v>Ausies ligos</c:v>
                </c:pt>
                <c:pt idx="5">
                  <c:v>Įgimtos formavimosi ligos</c:v>
                </c:pt>
                <c:pt idx="6">
                  <c:v>Simptomai, pakitimai</c:v>
                </c:pt>
                <c:pt idx="7">
                  <c:v>Odos ir jos priedų ligos</c:v>
                </c:pt>
                <c:pt idx="8">
                  <c:v>Kraujo ir kraujodaros organų ligos</c:v>
                </c:pt>
                <c:pt idx="9">
                  <c:v>Dantų ligos</c:v>
                </c:pt>
                <c:pt idx="10">
                  <c:v>Skeleto-raumenų sistemos ligos</c:v>
                </c:pt>
                <c:pt idx="11">
                  <c:v>Endokrininės sistemos ligos</c:v>
                </c:pt>
                <c:pt idx="12">
                  <c:v>Urogenitalinės sistemos ligos</c:v>
                </c:pt>
                <c:pt idx="13">
                  <c:v>Viršknimo sistemos sutrikimai</c:v>
                </c:pt>
                <c:pt idx="14">
                  <c:v>Nervų sistemos ligos</c:v>
                </c:pt>
                <c:pt idx="15">
                  <c:v>Kvėpavimo sistemos ligos</c:v>
                </c:pt>
                <c:pt idx="16">
                  <c:v>Kraujotakos sistemos ligos</c:v>
                </c:pt>
                <c:pt idx="17">
                  <c:v>Regėjimo sutrikimai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1.2</c:v>
                </c:pt>
                <c:pt idx="1">
                  <c:v>31.5</c:v>
                </c:pt>
                <c:pt idx="2">
                  <c:v>0</c:v>
                </c:pt>
                <c:pt idx="3">
                  <c:v>0</c:v>
                </c:pt>
                <c:pt idx="4">
                  <c:v>10.7</c:v>
                </c:pt>
                <c:pt idx="5">
                  <c:v>0.6</c:v>
                </c:pt>
                <c:pt idx="6">
                  <c:v>0.6</c:v>
                </c:pt>
                <c:pt idx="7">
                  <c:v>6</c:v>
                </c:pt>
                <c:pt idx="8">
                  <c:v>0</c:v>
                </c:pt>
                <c:pt idx="9">
                  <c:v>0.6</c:v>
                </c:pt>
                <c:pt idx="10">
                  <c:v>0.6</c:v>
                </c:pt>
                <c:pt idx="11">
                  <c:v>0.6</c:v>
                </c:pt>
                <c:pt idx="12">
                  <c:v>1.8</c:v>
                </c:pt>
                <c:pt idx="13">
                  <c:v>9.5</c:v>
                </c:pt>
                <c:pt idx="14">
                  <c:v>0</c:v>
                </c:pt>
                <c:pt idx="15">
                  <c:v>94.6</c:v>
                </c:pt>
                <c:pt idx="16">
                  <c:v>0</c:v>
                </c:pt>
                <c:pt idx="17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43-42DE-A3B8-C1006EC69F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6524544"/>
        <c:axId val="136526080"/>
        <c:axId val="0"/>
      </c:bar3DChart>
      <c:catAx>
        <c:axId val="1365245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lt-LT" sz="11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6526080"/>
        <c:crosses val="autoZero"/>
        <c:auto val="1"/>
        <c:lblAlgn val="ctr"/>
        <c:lblOffset val="100"/>
        <c:noMultiLvlLbl val="0"/>
      </c:catAx>
      <c:valAx>
        <c:axId val="13652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lt-LT" sz="14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6524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916282537619458E-2"/>
          <c:y val="1.4254385964912283E-2"/>
          <c:w val="0.62958715573221224"/>
          <c:h val="0.953947368421052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5"/>
              <c:layout>
                <c:manualLayout>
                  <c:x val="-1.9480002619634183E-3"/>
                  <c:y val="-1.3937698577151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1D-4AA3-9DC2-A6EA2925D9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lt-LT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Ūminė viršutinių kvėpavimo takų infekcija</c:v>
                </c:pt>
                <c:pt idx="1">
                  <c:v>Ūminis nazofaringitas (peršalimas)</c:v>
                </c:pt>
                <c:pt idx="2">
                  <c:v>Ūminis faringitas</c:v>
                </c:pt>
                <c:pt idx="3">
                  <c:v>Ūminis bronchitas</c:v>
                </c:pt>
                <c:pt idx="4">
                  <c:v>Ūminis tracheitas</c:v>
                </c:pt>
                <c:pt idx="5">
                  <c:v>Ūminis tonzilitas</c:v>
                </c:pt>
                <c:pt idx="6">
                  <c:v>Kitos ligos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</c:v>
                </c:pt>
                <c:pt idx="1">
                  <c:v>32</c:v>
                </c:pt>
                <c:pt idx="2">
                  <c:v>10.4</c:v>
                </c:pt>
                <c:pt idx="3">
                  <c:v>13.3</c:v>
                </c:pt>
                <c:pt idx="4">
                  <c:v>7.4</c:v>
                </c:pt>
                <c:pt idx="5">
                  <c:v>5.2</c:v>
                </c:pt>
                <c:pt idx="6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1D-4AA3-9DC2-A6EA2925D97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824031187278064"/>
          <c:y val="6.4132822213012891E-2"/>
          <c:w val="0.33895392597151652"/>
          <c:h val="0.90633760952058195"/>
        </c:manualLayout>
      </c:layout>
      <c:overlay val="0"/>
      <c:txPr>
        <a:bodyPr/>
        <a:lstStyle/>
        <a:p>
          <a:pPr>
            <a:defRPr lang="lt-LT" sz="1400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ED-4E81-894E-A9EAC941E2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ED-4E81-894E-A9EAC941E2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0ED-4E81-894E-A9EAC941E2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0ED-4E81-894E-A9EAC941E2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Dispepsija</c:v>
                </c:pt>
                <c:pt idx="1">
                  <c:v>Kitos ligos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43.8</c:v>
                </c:pt>
                <c:pt idx="1">
                  <c:v>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C1-4654-AE72-F34985336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996-49AB-BA7A-BD7311207C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996-49AB-BA7A-BD7311207C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996-49AB-BA7A-BD7311207C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996-49AB-BA7A-BD7311207C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Nepūlingas vidurinės ausies uždegimas</c:v>
                </c:pt>
                <c:pt idx="1">
                  <c:v>Ūminis serozinis vidurinis otitas</c:v>
                </c:pt>
                <c:pt idx="2">
                  <c:v>Vidurinės ausies uždegimas</c:v>
                </c:pt>
                <c:pt idx="3">
                  <c:v>Kitos ligos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</c:v>
                </c:pt>
                <c:pt idx="1">
                  <c:v>19</c:v>
                </c:pt>
                <c:pt idx="2">
                  <c:v>24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51-49EC-8761-D50E54AA4EE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Vėjaraupiai</c:v>
                </c:pt>
                <c:pt idx="1">
                  <c:v>Kitos ligos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62.1</c:v>
                </c:pt>
                <c:pt idx="1">
                  <c:v>37.9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A9-465E-B6C8-15C774B60A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700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368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96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5159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343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837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594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577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279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614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915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ED6C-5C01-4F27-90C6-EF2399A79007}" type="datetimeFigureOut">
              <a:rPr lang="lt-LT" smtClean="0"/>
              <a:pPr/>
              <a:t>2018-09-21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BE499-3C06-48F1-BAE5-5E2078758654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607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ntraštė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352928" cy="2808312"/>
          </a:xfrm>
        </p:spPr>
        <p:txBody>
          <a:bodyPr>
            <a:normAutofit/>
          </a:bodyPr>
          <a:lstStyle/>
          <a:p>
            <a:r>
              <a:rPr lang="lt-LT" b="1" dirty="0"/>
              <a:t>LOPŠELIO – DARŽELIO „</a:t>
            </a:r>
            <a:r>
              <a:rPr lang="en-US" b="1" dirty="0"/>
              <a:t>P</a:t>
            </a:r>
            <a:r>
              <a:rPr lang="lt-LT" b="1" dirty="0"/>
              <a:t>UŠAITĖ“ </a:t>
            </a:r>
            <a:br>
              <a:rPr lang="lt-LT" b="1" dirty="0"/>
            </a:br>
            <a:r>
              <a:rPr lang="lt-LT" b="1" dirty="0"/>
              <a:t>VAIKŲ LIGŲ, DĖL KURIŲ NELANKĖ DARŽELIO, 2017/2018 M. M. DUOMENŲ ANALIZĖ</a:t>
            </a:r>
            <a:endParaRPr lang="lt-LT" altLang="lt-L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urinio vietos rezervavimo ženklas 2"/>
          <p:cNvSpPr>
            <a:spLocks noGrp="1"/>
          </p:cNvSpPr>
          <p:nvPr>
            <p:ph idx="1"/>
          </p:nvPr>
        </p:nvSpPr>
        <p:spPr>
          <a:xfrm>
            <a:off x="1547664" y="5517232"/>
            <a:ext cx="7210164" cy="6480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lt-LT" altLang="lt-LT" sz="2000" dirty="0"/>
              <a:t>Parengė:  VS priežiūros specialistė Vytautė Surblytė</a:t>
            </a:r>
          </a:p>
        </p:txBody>
      </p:sp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980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A71F-FA18-4A9E-9972-60E10B2C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Rekomendacijos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41B66-D1F3-4455-AF60-A32113F94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Tikslinga vaikų tėvus įtraukti į sveikatos stiprinimo veiklas – papasakoti tėvams kaip plinta kvėpavimo takų ligos ir kaip jų išvengti.</a:t>
            </a:r>
          </a:p>
          <a:p>
            <a:pPr algn="just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Būtina vaikų sveikatos priežiūrą vykdyti visomis kryptimis, ypatingą dėmesį skiriant kvėpavimo takų sutrikimų profilaktikai: tinkamai aplinkai, pilnavertei mitybai.</a:t>
            </a:r>
          </a:p>
          <a:p>
            <a:pPr algn="just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Augančiam organizmui reikia įvairių mikroelementų, vitaminų, kuriuos vaikai gauna kartu su maistu, todėl būtina užtikrinti, kad jiems būtų teikiamas subalansuotas ir sveikas maistas. Taip būtų išvengta organizmo susilpnėjimo.</a:t>
            </a:r>
          </a:p>
          <a:p>
            <a:pPr algn="just"/>
            <a:r>
              <a:rPr lang="lt-LT" sz="2000">
                <a:latin typeface="Times New Roman" panose="02020603050405020304" pitchFamily="18" charset="0"/>
                <a:cs typeface="Times New Roman" panose="02020603050405020304" pitchFamily="18" charset="0"/>
              </a:rPr>
              <a:t>Mažinti gyvensenos rizikos veiksnius, didelį dėmesį skiriant profilaktikai (tinkama mityba, higiena,  fizinis aktyvumas, poilsis).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230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ntraštė 1"/>
          <p:cNvSpPr>
            <a:spLocks noGrp="1"/>
          </p:cNvSpPr>
          <p:nvPr>
            <p:ph type="title"/>
          </p:nvPr>
        </p:nvSpPr>
        <p:spPr>
          <a:xfrm>
            <a:off x="395536" y="1046163"/>
            <a:ext cx="8352928" cy="1143000"/>
          </a:xfrm>
        </p:spPr>
        <p:txBody>
          <a:bodyPr>
            <a:noAutofit/>
          </a:bodyPr>
          <a:lstStyle/>
          <a:p>
            <a:r>
              <a:rPr lang="lt-LT" sz="3600" b="1" dirty="0"/>
              <a:t>Susirgimų skaičius, tenkantis 1 mokiniui 2017−2018 m. </a:t>
            </a:r>
            <a:r>
              <a:rPr lang="lt-LT" sz="3600" b="1" dirty="0" err="1"/>
              <a:t>m</a:t>
            </a:r>
            <a:r>
              <a:rPr lang="lt-LT" sz="3600" b="1" dirty="0"/>
              <a:t>.</a:t>
            </a:r>
            <a:endParaRPr lang="lt-LT" altLang="lt-LT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496078"/>
              </p:ext>
            </p:extLst>
          </p:nvPr>
        </p:nvGraphicFramePr>
        <p:xfrm>
          <a:off x="1038721" y="2348880"/>
          <a:ext cx="6917655" cy="3743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1418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ntraštė 1"/>
          <p:cNvSpPr>
            <a:spLocks noGrp="1"/>
          </p:cNvSpPr>
          <p:nvPr>
            <p:ph type="title"/>
          </p:nvPr>
        </p:nvSpPr>
        <p:spPr>
          <a:xfrm>
            <a:off x="395536" y="1046163"/>
            <a:ext cx="8352928" cy="1143000"/>
          </a:xfrm>
        </p:spPr>
        <p:txBody>
          <a:bodyPr>
            <a:normAutofit/>
          </a:bodyPr>
          <a:lstStyle/>
          <a:p>
            <a:r>
              <a:rPr lang="lt-LT" sz="3200" b="1" dirty="0"/>
              <a:t>Praleistų dienų darželyje skaičius dėl ligos, tenkantis 1 mokiniui 2017−2018 m. </a:t>
            </a:r>
            <a:r>
              <a:rPr lang="lt-LT" sz="3200" b="1" dirty="0" err="1"/>
              <a:t>m</a:t>
            </a:r>
            <a:r>
              <a:rPr lang="lt-LT" sz="3200" b="1" dirty="0"/>
              <a:t>.</a:t>
            </a:r>
            <a:endParaRPr lang="lt-LT" altLang="lt-L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545779"/>
              </p:ext>
            </p:extLst>
          </p:nvPr>
        </p:nvGraphicFramePr>
        <p:xfrm>
          <a:off x="1110729" y="2348880"/>
          <a:ext cx="6922542" cy="3671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1418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ntraštė 1"/>
          <p:cNvSpPr>
            <a:spLocks noGrp="1"/>
          </p:cNvSpPr>
          <p:nvPr>
            <p:ph type="title"/>
          </p:nvPr>
        </p:nvSpPr>
        <p:spPr>
          <a:xfrm>
            <a:off x="395536" y="1046163"/>
            <a:ext cx="8352928" cy="1143000"/>
          </a:xfrm>
        </p:spPr>
        <p:txBody>
          <a:bodyPr>
            <a:normAutofit/>
          </a:bodyPr>
          <a:lstStyle/>
          <a:p>
            <a:r>
              <a:rPr lang="lt-LT" sz="2400" b="1" dirty="0"/>
              <a:t>Mokinių dalis, turėjusi nors vieną sveikatos sutrikimą/ligą dėl kurių nelankė darželio 2017/2018 m. </a:t>
            </a:r>
            <a:r>
              <a:rPr lang="lt-LT" sz="2400" b="1" dirty="0" err="1"/>
              <a:t>m</a:t>
            </a:r>
            <a:r>
              <a:rPr lang="lt-LT" sz="2400" b="1" dirty="0"/>
              <a:t>. (</a:t>
            </a:r>
            <a:r>
              <a:rPr lang="lt-LT" sz="2400" b="1" dirty="0" err="1"/>
              <a:t>proc</a:t>
            </a:r>
            <a:r>
              <a:rPr lang="lt-LT" sz="2400" b="1" dirty="0"/>
              <a:t>.) </a:t>
            </a:r>
            <a:endParaRPr lang="lt-LT" altLang="lt-LT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871422"/>
              </p:ext>
            </p:extLst>
          </p:nvPr>
        </p:nvGraphicFramePr>
        <p:xfrm>
          <a:off x="1048730" y="2348880"/>
          <a:ext cx="7333270" cy="377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1418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ntraštė 1"/>
          <p:cNvSpPr>
            <a:spLocks noGrp="1"/>
          </p:cNvSpPr>
          <p:nvPr>
            <p:ph type="title"/>
          </p:nvPr>
        </p:nvSpPr>
        <p:spPr>
          <a:xfrm>
            <a:off x="395536" y="1046163"/>
            <a:ext cx="8352928" cy="1143000"/>
          </a:xfrm>
        </p:spPr>
        <p:txBody>
          <a:bodyPr>
            <a:noAutofit/>
          </a:bodyPr>
          <a:lstStyle/>
          <a:p>
            <a:r>
              <a:rPr lang="lt-LT" sz="2800" b="1" dirty="0"/>
              <a:t>Kvėpavimo sistemos ligų struktūra, dėl kurių mokiniai nelankė mokyklos</a:t>
            </a:r>
            <a:r>
              <a:rPr lang="lt-LT" sz="2800" dirty="0"/>
              <a:t> </a:t>
            </a:r>
            <a:r>
              <a:rPr lang="lt-LT" sz="2800" b="1" dirty="0"/>
              <a:t>2017/2018 m. </a:t>
            </a:r>
            <a:r>
              <a:rPr lang="lt-LT" sz="2800" b="1" dirty="0" err="1"/>
              <a:t>m</a:t>
            </a:r>
            <a:r>
              <a:rPr lang="lt-LT" sz="2800" b="1" dirty="0"/>
              <a:t>. (</a:t>
            </a:r>
            <a:r>
              <a:rPr lang="lt-LT" sz="2800" b="1" dirty="0" err="1"/>
              <a:t>proc</a:t>
            </a:r>
            <a:r>
              <a:rPr lang="lt-LT" sz="2800" b="1" dirty="0"/>
              <a:t>.)</a:t>
            </a:r>
            <a:endParaRPr lang="lt-LT" altLang="lt-LT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441258"/>
              </p:ext>
            </p:extLst>
          </p:nvPr>
        </p:nvGraphicFramePr>
        <p:xfrm>
          <a:off x="1182737" y="2348880"/>
          <a:ext cx="6778526" cy="3599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89901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670E-82BC-407F-84F0-B273AE41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/>
              <a:t>Virškinimo sistemos ligų struktūra, dėl kurių mokiniai nelankė mokyklos</a:t>
            </a:r>
            <a:r>
              <a:rPr lang="lt-LT" sz="2800" dirty="0"/>
              <a:t> </a:t>
            </a:r>
            <a:r>
              <a:rPr lang="lt-LT" sz="2800" b="1" dirty="0"/>
              <a:t>2017/2018 m. m. (proc.)</a:t>
            </a:r>
            <a:endParaRPr lang="lt-LT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A04C02A-0EA6-49CB-9948-9C00DCECAD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9758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87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019A1-65BA-4DBC-A33B-E90AD5AFE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/>
              <a:t>Ausies ir spreninės ataugos ligų struktūra, dėl kurių mokiniai nelankė mokyklos</a:t>
            </a:r>
            <a:r>
              <a:rPr lang="lt-LT" sz="2800" dirty="0"/>
              <a:t> </a:t>
            </a:r>
            <a:r>
              <a:rPr lang="lt-LT" sz="2800" b="1" dirty="0"/>
              <a:t>2017/2018 m. m. (proc.)</a:t>
            </a:r>
            <a:endParaRPr lang="lt-LT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83FAF0D-896A-422C-9C57-C80E1D28A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9439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104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Infekcini</a:t>
            </a:r>
            <a:r>
              <a:rPr lang="lt-LT" sz="2800" b="1" dirty="0"/>
              <a:t>ų ir parazitinių ligų struktūra, dėl kurių mokiniai nelankė darželio 2017/2018 m. m. (proc.)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133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ntraštė 1"/>
          <p:cNvSpPr>
            <a:spLocks noGrp="1"/>
          </p:cNvSpPr>
          <p:nvPr>
            <p:ph type="title"/>
          </p:nvPr>
        </p:nvSpPr>
        <p:spPr>
          <a:xfrm>
            <a:off x="395536" y="838201"/>
            <a:ext cx="8352928" cy="685799"/>
          </a:xfrm>
        </p:spPr>
        <p:txBody>
          <a:bodyPr>
            <a:normAutofit/>
          </a:bodyPr>
          <a:lstStyle/>
          <a:p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APIBENDRINIMAS</a:t>
            </a:r>
          </a:p>
        </p:txBody>
      </p:sp>
      <p:sp>
        <p:nvSpPr>
          <p:cNvPr id="3079" name="Turinio vietos rezervavimo ženklas 2"/>
          <p:cNvSpPr>
            <a:spLocks noGrp="1"/>
          </p:cNvSpPr>
          <p:nvPr>
            <p:ph idx="1"/>
          </p:nvPr>
        </p:nvSpPr>
        <p:spPr>
          <a:xfrm>
            <a:off x="386172" y="1447800"/>
            <a:ext cx="8371656" cy="4678363"/>
          </a:xfrm>
        </p:spPr>
        <p:txBody>
          <a:bodyPr/>
          <a:lstStyle/>
          <a:p>
            <a:pPr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Išanalizavus 2017/2018 m. m. Klaipėdos lopšelio-darželio ,,Pušaitė’’mokinių ligų, dėl kurių nelankė lopš.-darž. duomenis, galima pateikti apibendrintą info.:</a:t>
            </a:r>
          </a:p>
          <a:p>
            <a:pPr marL="457200" indent="-457200">
              <a:buAutoNum type="arabicPeriod"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2017/2018 m.m. 1 mokiniui teko  5,7 ligų atvejų ir 69,3 praleistų dienų skaičius lopš.-darž.</a:t>
            </a:r>
          </a:p>
          <a:p>
            <a:pPr marL="457200" indent="-457200">
              <a:buAutoNum type="arabicPeriod"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2017/2018 m.m. pagrindinės lopš.-darž. ,,Pušaitė’’ mokinių sveikatos problemos, dėl kurių nelankė lopš.-darž., buvo kvėpavimo, virškinimo, ausies ir speninės ataugos bei infekcinės ir parazitinės ligos.</a:t>
            </a:r>
          </a:p>
          <a:p>
            <a:pPr marL="457200" indent="-457200">
              <a:buAutoNum type="arabicPeriod"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2017/2018 m.m. diagnozuotų kvėpavimo sistemos ligų atvejų struktūroje dominavo ūminis nazofaringitas.</a:t>
            </a:r>
          </a:p>
          <a:p>
            <a:pPr marL="457200" indent="-457200">
              <a:buAutoNum type="arabicPeriod"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2017/2018 m.m. diagnozuotų virškinimo sistemos ligų atvejų struktūroje dominavo dispepsija.</a:t>
            </a:r>
          </a:p>
          <a:p>
            <a:pPr marL="457200" indent="-457200">
              <a:buAutoNum type="arabicPeriod"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2017/2018 m.m.  Diagnozuotų ausies ir speninės ataugos ligų atvejų struktūroje dominavo  nepūlingas vidurinės ausies uždegimas.</a:t>
            </a:r>
          </a:p>
          <a:p>
            <a:pPr marL="457200" indent="-457200">
              <a:buAutoNum type="arabicPeriod"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2017/2018 m.m. diagnozuotų infekcinių ir parazitinių ligų struktūroje dominavo vėjaraupių infekcija.</a:t>
            </a:r>
          </a:p>
          <a:p>
            <a:pPr marL="457200" indent="-457200">
              <a:buAutoNum type="arabicPeriod"/>
            </a:pPr>
            <a:endParaRPr lang="lt-LT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lt-LT" altLang="lt-LT" dirty="0"/>
          </a:p>
        </p:txBody>
      </p:sp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90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400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tema</vt:lpstr>
      <vt:lpstr>LOPŠELIO – DARŽELIO „PUŠAITĖ“  VAIKŲ LIGŲ, DĖL KURIŲ NELANKĖ DARŽELIO, 2017/2018 M. M. DUOMENŲ ANALIZĖ</vt:lpstr>
      <vt:lpstr>Susirgimų skaičius, tenkantis 1 mokiniui 2017−2018 m. m.</vt:lpstr>
      <vt:lpstr>Praleistų dienų darželyje skaičius dėl ligos, tenkantis 1 mokiniui 2017−2018 m. m.</vt:lpstr>
      <vt:lpstr>Mokinių dalis, turėjusi nors vieną sveikatos sutrikimą/ligą dėl kurių nelankė darželio 2017/2018 m. m. (proc.) </vt:lpstr>
      <vt:lpstr>Kvėpavimo sistemos ligų struktūra, dėl kurių mokiniai nelankė mokyklos 2017/2018 m. m. (proc.)</vt:lpstr>
      <vt:lpstr>Virškinimo sistemos ligų struktūra, dėl kurių mokiniai nelankė mokyklos 2017/2018 m. m. (proc.)</vt:lpstr>
      <vt:lpstr>Ausies ir spreninės ataugos ligų struktūra, dėl kurių mokiniai nelankė mokyklos 2017/2018 m. m. (proc.)</vt:lpstr>
      <vt:lpstr>Infekcinių ir parazitinių ligų struktūra, dėl kurių mokiniai nelankė darželio 2017/2018 m. m. (proc.)</vt:lpstr>
      <vt:lpstr>APIBENDRINIMAS</vt:lpstr>
      <vt:lpstr>Rekomendacijos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spec11</dc:creator>
  <cp:lastModifiedBy>PC</cp:lastModifiedBy>
  <cp:revision>55</cp:revision>
  <dcterms:created xsi:type="dcterms:W3CDTF">2015-06-03T06:48:56Z</dcterms:created>
  <dcterms:modified xsi:type="dcterms:W3CDTF">2018-09-21T10:55:21Z</dcterms:modified>
</cp:coreProperties>
</file>